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69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4605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9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59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62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57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751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058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37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317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6649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3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0D8FC-3F21-4398-91A9-378350D4EAB6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E8B97-9D15-4823-BDF1-C7A5A11349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12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s.inf.ed.ac.uk/jyamagis/page3/page58/page58.html" TargetMode="External"/><Relationship Id="rId2" Type="http://schemas.openxmlformats.org/officeDocument/2006/relationships/hyperlink" Target="mailto:jiewu@nwpu-aslp.org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microsoft.com/office/2007/relationships/media" Target="../media/media20.wav"/><Relationship Id="rId21" Type="http://schemas.microsoft.com/office/2007/relationships/media" Target="../media/media11.wav"/><Relationship Id="rId34" Type="http://schemas.openxmlformats.org/officeDocument/2006/relationships/audio" Target="../media/media17.wav"/><Relationship Id="rId42" Type="http://schemas.openxmlformats.org/officeDocument/2006/relationships/audio" Target="../media/media21.wav"/><Relationship Id="rId47" Type="http://schemas.microsoft.com/office/2007/relationships/media" Target="../media/media24.wav"/><Relationship Id="rId50" Type="http://schemas.openxmlformats.org/officeDocument/2006/relationships/audio" Target="../media/media25.wav"/><Relationship Id="rId55" Type="http://schemas.microsoft.com/office/2007/relationships/media" Target="../media/media28.wav"/><Relationship Id="rId63" Type="http://schemas.microsoft.com/office/2007/relationships/media" Target="../media/media32.wav"/><Relationship Id="rId68" Type="http://schemas.openxmlformats.org/officeDocument/2006/relationships/audio" Target="../media/media34.wav"/><Relationship Id="rId7" Type="http://schemas.microsoft.com/office/2007/relationships/media" Target="../media/media4.wav"/><Relationship Id="rId71" Type="http://schemas.microsoft.com/office/2007/relationships/media" Target="../media/media36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microsoft.com/office/2007/relationships/media" Target="../media/media15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audio" Target="../media/media16.wav"/><Relationship Id="rId37" Type="http://schemas.microsoft.com/office/2007/relationships/media" Target="../media/media19.wav"/><Relationship Id="rId40" Type="http://schemas.openxmlformats.org/officeDocument/2006/relationships/audio" Target="../media/media20.wav"/><Relationship Id="rId45" Type="http://schemas.microsoft.com/office/2007/relationships/media" Target="../media/media23.wav"/><Relationship Id="rId53" Type="http://schemas.microsoft.com/office/2007/relationships/media" Target="../media/media27.wav"/><Relationship Id="rId58" Type="http://schemas.openxmlformats.org/officeDocument/2006/relationships/audio" Target="../media/media29.wav"/><Relationship Id="rId66" Type="http://schemas.openxmlformats.org/officeDocument/2006/relationships/audio" Target="../media/media33.wav"/><Relationship Id="rId74" Type="http://schemas.openxmlformats.org/officeDocument/2006/relationships/image" Target="../media/image1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audio" Target="../media/media14.wav"/><Relationship Id="rId36" Type="http://schemas.openxmlformats.org/officeDocument/2006/relationships/audio" Target="../media/media18.wav"/><Relationship Id="rId49" Type="http://schemas.microsoft.com/office/2007/relationships/media" Target="../media/media25.wav"/><Relationship Id="rId57" Type="http://schemas.microsoft.com/office/2007/relationships/media" Target="../media/media29.wav"/><Relationship Id="rId61" Type="http://schemas.microsoft.com/office/2007/relationships/media" Target="../media/media31.wav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microsoft.com/office/2007/relationships/media" Target="../media/media16.wav"/><Relationship Id="rId44" Type="http://schemas.openxmlformats.org/officeDocument/2006/relationships/audio" Target="../media/media22.wav"/><Relationship Id="rId52" Type="http://schemas.openxmlformats.org/officeDocument/2006/relationships/audio" Target="../media/media26.wav"/><Relationship Id="rId60" Type="http://schemas.openxmlformats.org/officeDocument/2006/relationships/audio" Target="../media/media30.wav"/><Relationship Id="rId65" Type="http://schemas.microsoft.com/office/2007/relationships/media" Target="../media/media33.wav"/><Relationship Id="rId73" Type="http://schemas.openxmlformats.org/officeDocument/2006/relationships/slideLayout" Target="../slideLayouts/slideLayout1.xml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microsoft.com/office/2007/relationships/media" Target="../media/media14.wav"/><Relationship Id="rId30" Type="http://schemas.openxmlformats.org/officeDocument/2006/relationships/audio" Target="../media/media15.wav"/><Relationship Id="rId35" Type="http://schemas.microsoft.com/office/2007/relationships/media" Target="../media/media18.wav"/><Relationship Id="rId43" Type="http://schemas.microsoft.com/office/2007/relationships/media" Target="../media/media22.wav"/><Relationship Id="rId48" Type="http://schemas.openxmlformats.org/officeDocument/2006/relationships/audio" Target="../media/media24.wav"/><Relationship Id="rId56" Type="http://schemas.openxmlformats.org/officeDocument/2006/relationships/audio" Target="../media/media28.wav"/><Relationship Id="rId64" Type="http://schemas.openxmlformats.org/officeDocument/2006/relationships/audio" Target="../media/media32.wav"/><Relationship Id="rId69" Type="http://schemas.microsoft.com/office/2007/relationships/media" Target="../media/media35.wav"/><Relationship Id="rId8" Type="http://schemas.openxmlformats.org/officeDocument/2006/relationships/audio" Target="../media/media4.wav"/><Relationship Id="rId51" Type="http://schemas.microsoft.com/office/2007/relationships/media" Target="../media/media26.wav"/><Relationship Id="rId72" Type="http://schemas.openxmlformats.org/officeDocument/2006/relationships/audio" Target="../media/media36.wav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microsoft.com/office/2007/relationships/media" Target="../media/media17.wav"/><Relationship Id="rId38" Type="http://schemas.openxmlformats.org/officeDocument/2006/relationships/audio" Target="../media/media19.wav"/><Relationship Id="rId46" Type="http://schemas.openxmlformats.org/officeDocument/2006/relationships/audio" Target="../media/media23.wav"/><Relationship Id="rId59" Type="http://schemas.microsoft.com/office/2007/relationships/media" Target="../media/media30.wav"/><Relationship Id="rId67" Type="http://schemas.microsoft.com/office/2007/relationships/media" Target="../media/media34.wav"/><Relationship Id="rId20" Type="http://schemas.openxmlformats.org/officeDocument/2006/relationships/audio" Target="../media/media10.wav"/><Relationship Id="rId41" Type="http://schemas.microsoft.com/office/2007/relationships/media" Target="../media/media21.wav"/><Relationship Id="rId54" Type="http://schemas.openxmlformats.org/officeDocument/2006/relationships/audio" Target="../media/media27.wav"/><Relationship Id="rId62" Type="http://schemas.openxmlformats.org/officeDocument/2006/relationships/audio" Target="../media/media31.wav"/><Relationship Id="rId70" Type="http://schemas.openxmlformats.org/officeDocument/2006/relationships/audio" Target="../media/media35.wav"/><Relationship Id="rId1" Type="http://schemas.microsoft.com/office/2007/relationships/media" Target="../media/media1.wav"/><Relationship Id="rId6" Type="http://schemas.openxmlformats.org/officeDocument/2006/relationships/audio" Target="../media/media3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40632" y="272716"/>
            <a:ext cx="11742821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the Use of I-vectors and Average Voice Model for Voice Conversion without Parallel Data</a:t>
            </a:r>
          </a:p>
          <a:p>
            <a:pPr algn="ctr"/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Jie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Wu</a:t>
            </a:r>
            <a:r>
              <a:rPr lang="en-US" altLang="zh-CN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*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and 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Zhizheng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Wu</a:t>
            </a:r>
            <a:r>
              <a:rPr lang="en-US" altLang="zh-CN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and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Lei </a:t>
            </a:r>
            <a:r>
              <a:rPr lang="en-US" altLang="zh-CN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Xie</a:t>
            </a:r>
            <a:r>
              <a:rPr lang="en-US" altLang="zh-CN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*</a:t>
            </a:r>
            <a:endParaRPr lang="en-US" altLang="zh-CN" baseline="30000" dirty="0">
              <a:solidFill>
                <a:srgbClr val="00000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</a:t>
            </a:r>
            <a:r>
              <a:rPr lang="en-US" altLang="zh-CN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*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Shaanxi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Provincial Key Laboratory of Speech and Image Information Processing,</a:t>
            </a:r>
          </a:p>
          <a:p>
            <a:pPr algn="ctr"/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   School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 Computer Science, Northwestern </a:t>
            </a:r>
            <a:r>
              <a:rPr lang="en-US" altLang="zh-CN" dirty="0" err="1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Polytechnical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University, Xi’an,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China</a:t>
            </a:r>
          </a:p>
          <a:p>
            <a:pPr algn="ctr"/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 </a:t>
            </a:r>
            <a:r>
              <a:rPr lang="en-US" altLang="zh-CN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+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The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Centre for Speech Technology Research, University of Edinburgh, UK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3514" y="2030829"/>
            <a:ext cx="10176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Samples to support the APSIPA 2016 submission titled above. More details can be found in our paper. If you have any questions, please drop me an email : </a:t>
            </a:r>
            <a:r>
              <a:rPr lang="en-US" altLang="zh-CN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  <a:hlinkClick r:id="rId2"/>
              </a:rPr>
              <a:t>jiewu@nwpu-aslp.org</a:t>
            </a:r>
            <a:r>
              <a:rPr lang="en-US" altLang="zh-CN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altLang="zh-CN" b="1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Jie</a:t>
            </a:r>
            <a:r>
              <a:rPr lang="en-US" altLang="zh-CN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Wu)</a:t>
            </a:r>
            <a:endParaRPr lang="en-US" altLang="zh-CN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0632" y="1958292"/>
            <a:ext cx="11742821" cy="160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23514" y="2803860"/>
            <a:ext cx="11742821" cy="160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10144" y="2946602"/>
            <a:ext cx="1169380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This next page (Demos) contains following samples: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/>
            </a:r>
            <a:b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</a:br>
            <a:endParaRPr lang="en-US" altLang="zh-CN" sz="20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2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Source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altLang="zh-CN" sz="2000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ecording speech of source speaker (p362 in VCTK).</a:t>
            </a:r>
          </a:p>
          <a:p>
            <a:pPr>
              <a:buFont typeface="+mj-lt"/>
              <a:buAutoNum type="arabicPeriod"/>
            </a:pPr>
            <a:r>
              <a:rPr lang="en-US" altLang="zh-CN" sz="2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Target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altLang="zh-CN" sz="2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ecording speech of target speaker (p227 in VCTK).</a:t>
            </a:r>
          </a:p>
          <a:p>
            <a:pPr>
              <a:buFont typeface="+mj-lt"/>
              <a:buAutoNum type="arabicPeriod"/>
            </a:pPr>
            <a:r>
              <a:rPr lang="en-US" altLang="zh-CN" sz="20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BDLSTM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Baseline deep bidirectional long short-term memory (DBLSTM) approach</a:t>
            </a:r>
          </a:p>
          <a:p>
            <a:pPr>
              <a:buFont typeface="+mj-lt"/>
              <a:buAutoNum type="arabicPeriod"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DBLSTM+RM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DBLSTM-based retrained model which </a:t>
            </a:r>
            <a:r>
              <a:rPr lang="en-US" altLang="zh-CN" sz="2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is initialized by average voice model</a:t>
            </a:r>
            <a:endParaRPr lang="en-US" altLang="zh-CN" sz="20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DBLSTM+AVM+I-vector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DBLSTM-based average voice model with augmented </a:t>
            </a:r>
            <a:r>
              <a:rPr lang="en-US" altLang="zh-CN" sz="2000" b="0" i="0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0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-vectors</a:t>
            </a:r>
          </a:p>
          <a:p>
            <a:pPr>
              <a:buFont typeface="+mj-lt"/>
              <a:buAutoNum type="arabicPeriod"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DBLSTM+AVM</a:t>
            </a:r>
            <a:r>
              <a:rPr lang="en-US" altLang="zh-CN" sz="2000" dirty="0" smtClean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DBLSTM-based average voice model whose input is only spectra feature</a:t>
            </a:r>
            <a:endParaRPr lang="en-US" altLang="zh-CN" sz="2000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489764" y="5955255"/>
            <a:ext cx="784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Times New Roman"/>
                <a:cs typeface="Times New Roman"/>
              </a:rPr>
              <a:t>VCTK</a:t>
            </a:r>
            <a:r>
              <a:rPr kumimoji="1" lang="zh-CN" altLang="en-US" dirty="0" smtClean="0">
                <a:latin typeface="Times New Roman"/>
                <a:cs typeface="Times New Roman"/>
              </a:rPr>
              <a:t> </a:t>
            </a:r>
            <a:r>
              <a:rPr kumimoji="1" lang="en-US" altLang="zh-CN" dirty="0" smtClean="0">
                <a:latin typeface="Times New Roman"/>
                <a:cs typeface="Times New Roman"/>
              </a:rPr>
              <a:t>Corpus:</a:t>
            </a:r>
            <a:r>
              <a:rPr kumimoji="1" lang="zh-CN" altLang="en-US" dirty="0" smtClean="0">
                <a:latin typeface="Times New Roman"/>
                <a:cs typeface="Times New Roman"/>
              </a:rPr>
              <a:t> </a:t>
            </a:r>
            <a:r>
              <a:rPr lang="en-US" altLang="zh-CN" dirty="0">
                <a:latin typeface="Times New Roman"/>
                <a:cs typeface="Times New Roman"/>
                <a:hlinkClick r:id="rId3"/>
              </a:rPr>
              <a:t>http://homepages.inf.ed.ac.uk/jyamagis/page3/page58/page58.html</a:t>
            </a:r>
            <a:r>
              <a:rPr lang="en-US" altLang="zh-CN" dirty="0">
                <a:latin typeface="Times New Roman"/>
                <a:cs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5851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240632" y="850232"/>
            <a:ext cx="11742821" cy="160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195489"/>
              </p:ext>
            </p:extLst>
          </p:nvPr>
        </p:nvGraphicFramePr>
        <p:xfrm>
          <a:off x="240632" y="982125"/>
          <a:ext cx="11610921" cy="5232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2"/>
                <a:gridCol w="1422400"/>
                <a:gridCol w="1283366"/>
                <a:gridCol w="1422400"/>
                <a:gridCol w="1710267"/>
                <a:gridCol w="2743200"/>
                <a:gridCol w="1810086"/>
              </a:tblGrid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Target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DBLSTM</a:t>
                      </a:r>
                      <a:endParaRPr lang="zh-CN" altLang="en-US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DBLSTM+RM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DBLSTM+AVM+I-vector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kern="12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DBLSTM+AVM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4748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14" name="p227_0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1800203"/>
            <a:ext cx="609600" cy="609600"/>
          </a:xfrm>
          <a:prstGeom prst="rect">
            <a:avLst/>
          </a:prstGeom>
        </p:spPr>
      </p:pic>
      <p:pic>
        <p:nvPicPr>
          <p:cNvPr id="15" name="p227_01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2562717"/>
            <a:ext cx="609600" cy="609600"/>
          </a:xfrm>
          <a:prstGeom prst="rect">
            <a:avLst/>
          </a:prstGeom>
        </p:spPr>
      </p:pic>
      <p:pic>
        <p:nvPicPr>
          <p:cNvPr id="16" name="p227_017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3302007"/>
            <a:ext cx="609600" cy="609600"/>
          </a:xfrm>
          <a:prstGeom prst="rect">
            <a:avLst/>
          </a:prstGeom>
        </p:spPr>
      </p:pic>
      <p:pic>
        <p:nvPicPr>
          <p:cNvPr id="17" name="p227_020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4081687"/>
            <a:ext cx="609600" cy="609600"/>
          </a:xfrm>
          <a:prstGeom prst="rect">
            <a:avLst/>
          </a:prstGeom>
        </p:spPr>
      </p:pic>
      <p:pic>
        <p:nvPicPr>
          <p:cNvPr id="19" name="p227_022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5548738"/>
            <a:ext cx="609600" cy="609600"/>
          </a:xfrm>
          <a:prstGeom prst="rect">
            <a:avLst/>
          </a:prstGeom>
        </p:spPr>
      </p:pic>
      <p:pic>
        <p:nvPicPr>
          <p:cNvPr id="20" name="p227_014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1802" y="1796037"/>
            <a:ext cx="609600" cy="609600"/>
          </a:xfrm>
          <a:prstGeom prst="rect">
            <a:avLst/>
          </a:prstGeom>
        </p:spPr>
      </p:pic>
      <p:pic>
        <p:nvPicPr>
          <p:cNvPr id="21" name="p227_016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1802" y="2562717"/>
            <a:ext cx="609600" cy="609600"/>
          </a:xfrm>
          <a:prstGeom prst="rect">
            <a:avLst/>
          </a:prstGeom>
        </p:spPr>
      </p:pic>
      <p:pic>
        <p:nvPicPr>
          <p:cNvPr id="22" name="p227_017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1562" y="3293529"/>
            <a:ext cx="609600" cy="609600"/>
          </a:xfrm>
          <a:prstGeom prst="rect">
            <a:avLst/>
          </a:prstGeom>
        </p:spPr>
      </p:pic>
      <p:pic>
        <p:nvPicPr>
          <p:cNvPr id="23" name="p227_020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1562" y="4081687"/>
            <a:ext cx="609600" cy="609600"/>
          </a:xfrm>
          <a:prstGeom prst="rect">
            <a:avLst/>
          </a:prstGeom>
        </p:spPr>
      </p:pic>
      <p:pic>
        <p:nvPicPr>
          <p:cNvPr id="25" name="p227_022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5101" y="5544639"/>
            <a:ext cx="609600" cy="609600"/>
          </a:xfrm>
          <a:prstGeom prst="rect">
            <a:avLst/>
          </a:prstGeom>
        </p:spPr>
      </p:pic>
      <p:pic>
        <p:nvPicPr>
          <p:cNvPr id="26" name="p227_014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1796037"/>
            <a:ext cx="609600" cy="609600"/>
          </a:xfrm>
          <a:prstGeom prst="rect">
            <a:avLst/>
          </a:prstGeom>
        </p:spPr>
      </p:pic>
      <p:pic>
        <p:nvPicPr>
          <p:cNvPr id="27" name="p227_016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2562717"/>
            <a:ext cx="609600" cy="609600"/>
          </a:xfrm>
          <a:prstGeom prst="rect">
            <a:avLst/>
          </a:prstGeom>
        </p:spPr>
      </p:pic>
      <p:pic>
        <p:nvPicPr>
          <p:cNvPr id="28" name="p227_017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3293529"/>
            <a:ext cx="609600" cy="609600"/>
          </a:xfrm>
          <a:prstGeom prst="rect">
            <a:avLst/>
          </a:prstGeom>
        </p:spPr>
      </p:pic>
      <p:pic>
        <p:nvPicPr>
          <p:cNvPr id="29" name="p227_020">
            <a:hlinkClick r:id="" action="ppaction://media"/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4058075"/>
            <a:ext cx="609600" cy="609600"/>
          </a:xfrm>
          <a:prstGeom prst="rect">
            <a:avLst/>
          </a:prstGeom>
        </p:spPr>
      </p:pic>
      <p:pic>
        <p:nvPicPr>
          <p:cNvPr id="31" name="p227_022">
            <a:hlinkClick r:id="" action="ppaction://media"/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5544639"/>
            <a:ext cx="609600" cy="609600"/>
          </a:xfrm>
          <a:prstGeom prst="rect">
            <a:avLst/>
          </a:prstGeom>
        </p:spPr>
      </p:pic>
      <p:pic>
        <p:nvPicPr>
          <p:cNvPr id="32" name="p227_014">
            <a:hlinkClick r:id="" action="ppaction://media"/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72197" y="1796037"/>
            <a:ext cx="609600" cy="609600"/>
          </a:xfrm>
          <a:prstGeom prst="rect">
            <a:avLst/>
          </a:prstGeom>
        </p:spPr>
      </p:pic>
      <p:pic>
        <p:nvPicPr>
          <p:cNvPr id="33" name="p227_017">
            <a:hlinkClick r:id="" action="ppaction://media"/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72197" y="3287508"/>
            <a:ext cx="609600" cy="609600"/>
          </a:xfrm>
          <a:prstGeom prst="rect">
            <a:avLst/>
          </a:prstGeom>
        </p:spPr>
      </p:pic>
      <p:pic>
        <p:nvPicPr>
          <p:cNvPr id="34" name="p227_016">
            <a:hlinkClick r:id="" action="ppaction://media"/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72197" y="2562717"/>
            <a:ext cx="609600" cy="609600"/>
          </a:xfrm>
          <a:prstGeom prst="rect">
            <a:avLst/>
          </a:prstGeom>
        </p:spPr>
      </p:pic>
      <p:pic>
        <p:nvPicPr>
          <p:cNvPr id="35" name="p227_020">
            <a:hlinkClick r:id="" action="ppaction://media"/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89905" y="4043715"/>
            <a:ext cx="609600" cy="609600"/>
          </a:xfrm>
          <a:prstGeom prst="rect">
            <a:avLst/>
          </a:prstGeom>
        </p:spPr>
      </p:pic>
      <p:pic>
        <p:nvPicPr>
          <p:cNvPr id="37" name="p227_022">
            <a:hlinkClick r:id="" action="ppaction://media"/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89905" y="5524713"/>
            <a:ext cx="609600" cy="609600"/>
          </a:xfrm>
          <a:prstGeom prst="rect">
            <a:avLst/>
          </a:prstGeom>
        </p:spPr>
      </p:pic>
      <p:pic>
        <p:nvPicPr>
          <p:cNvPr id="38" name="p227_014">
            <a:hlinkClick r:id="" action="ppaction://media"/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2352" y="1806293"/>
            <a:ext cx="609600" cy="609600"/>
          </a:xfrm>
          <a:prstGeom prst="rect">
            <a:avLst/>
          </a:prstGeom>
        </p:spPr>
      </p:pic>
      <p:pic>
        <p:nvPicPr>
          <p:cNvPr id="39" name="p227_016">
            <a:hlinkClick r:id="" action="ppaction://media"/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9036" y="2562717"/>
            <a:ext cx="609600" cy="609600"/>
          </a:xfrm>
          <a:prstGeom prst="rect">
            <a:avLst/>
          </a:prstGeom>
        </p:spPr>
      </p:pic>
      <p:pic>
        <p:nvPicPr>
          <p:cNvPr id="40" name="p227_017">
            <a:hlinkClick r:id="" action="ppaction://media"/>
          </p:cNvPr>
          <p:cNvPicPr>
            <a:picLocks noChangeAspect="1"/>
          </p:cNvPicPr>
          <p:nvPr>
            <a:audioFile r:link="rId46"/>
            <p:extLst>
              <p:ext uri="{DAA4B4D4-6D71-4841-9C94-3DE7FCFB9230}">
                <p14:media xmlns:p14="http://schemas.microsoft.com/office/powerpoint/2010/main" r:embed="rId4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9036" y="3309124"/>
            <a:ext cx="609600" cy="609600"/>
          </a:xfrm>
          <a:prstGeom prst="rect">
            <a:avLst/>
          </a:prstGeom>
        </p:spPr>
      </p:pic>
      <p:pic>
        <p:nvPicPr>
          <p:cNvPr id="41" name="p227_020">
            <a:hlinkClick r:id="" action="ppaction://media"/>
          </p:cNvPr>
          <p:cNvPicPr>
            <a:picLocks noChangeAspect="1"/>
          </p:cNvPicPr>
          <p:nvPr>
            <a:audioFile r:link="rId48"/>
            <p:extLst>
              <p:ext uri="{DAA4B4D4-6D71-4841-9C94-3DE7FCFB9230}">
                <p14:media xmlns:p14="http://schemas.microsoft.com/office/powerpoint/2010/main" r:embed="rId4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2352" y="4061140"/>
            <a:ext cx="609600" cy="609600"/>
          </a:xfrm>
          <a:prstGeom prst="rect">
            <a:avLst/>
          </a:prstGeom>
        </p:spPr>
      </p:pic>
      <p:pic>
        <p:nvPicPr>
          <p:cNvPr id="43" name="p227_022">
            <a:hlinkClick r:id="" action="ppaction://media"/>
          </p:cNvPr>
          <p:cNvPicPr>
            <a:picLocks noChangeAspect="1"/>
          </p:cNvPicPr>
          <p:nvPr>
            <a:audioFile r:link="rId50"/>
            <p:extLst>
              <p:ext uri="{DAA4B4D4-6D71-4841-9C94-3DE7FCFB9230}">
                <p14:media xmlns:p14="http://schemas.microsoft.com/office/powerpoint/2010/main" r:embed="rId4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9036" y="5524713"/>
            <a:ext cx="609600" cy="609600"/>
          </a:xfrm>
          <a:prstGeom prst="rect">
            <a:avLst/>
          </a:prstGeom>
        </p:spPr>
      </p:pic>
      <p:pic>
        <p:nvPicPr>
          <p:cNvPr id="44" name="p362_014_p227_014_p362_014">
            <a:hlinkClick r:id="" action="ppaction://media"/>
          </p:cNvPr>
          <p:cNvPicPr>
            <a:picLocks noChangeAspect="1"/>
          </p:cNvPicPr>
          <p:nvPr>
            <a:audioFile r:link="rId52"/>
            <p:extLst>
              <p:ext uri="{DAA4B4D4-6D71-4841-9C94-3DE7FCFB9230}">
                <p14:media xmlns:p14="http://schemas.microsoft.com/office/powerpoint/2010/main" r:embed="rId5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96533" y="1806293"/>
            <a:ext cx="609600" cy="609600"/>
          </a:xfrm>
          <a:prstGeom prst="rect">
            <a:avLst/>
          </a:prstGeom>
        </p:spPr>
      </p:pic>
      <p:pic>
        <p:nvPicPr>
          <p:cNvPr id="45" name="p362_016_p227_016_p362_016">
            <a:hlinkClick r:id="" action="ppaction://media"/>
          </p:cNvPr>
          <p:cNvPicPr>
            <a:picLocks noChangeAspect="1"/>
          </p:cNvPicPr>
          <p:nvPr>
            <a:audioFile r:link="rId54"/>
            <p:extLst>
              <p:ext uri="{DAA4B4D4-6D71-4841-9C94-3DE7FCFB9230}">
                <p14:media xmlns:p14="http://schemas.microsoft.com/office/powerpoint/2010/main" r:embed="rId5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79600" y="2565611"/>
            <a:ext cx="609600" cy="609600"/>
          </a:xfrm>
          <a:prstGeom prst="rect">
            <a:avLst/>
          </a:prstGeom>
        </p:spPr>
      </p:pic>
      <p:pic>
        <p:nvPicPr>
          <p:cNvPr id="46" name="p362_017_p227_017_p362_017">
            <a:hlinkClick r:id="" action="ppaction://media"/>
          </p:cNvPr>
          <p:cNvPicPr>
            <a:picLocks noChangeAspect="1"/>
          </p:cNvPicPr>
          <p:nvPr>
            <a:audioFile r:link="rId56"/>
            <p:extLst>
              <p:ext uri="{DAA4B4D4-6D71-4841-9C94-3DE7FCFB9230}">
                <p14:media xmlns:p14="http://schemas.microsoft.com/office/powerpoint/2010/main" r:embed="rId5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96533" y="3324929"/>
            <a:ext cx="609600" cy="609600"/>
          </a:xfrm>
          <a:prstGeom prst="rect">
            <a:avLst/>
          </a:prstGeom>
        </p:spPr>
      </p:pic>
      <p:pic>
        <p:nvPicPr>
          <p:cNvPr id="47" name="p362_020_p227_020_p362_020">
            <a:hlinkClick r:id="" action="ppaction://media"/>
          </p:cNvPr>
          <p:cNvPicPr>
            <a:picLocks noChangeAspect="1"/>
          </p:cNvPicPr>
          <p:nvPr>
            <a:audioFile r:link="rId58"/>
            <p:extLst>
              <p:ext uri="{DAA4B4D4-6D71-4841-9C94-3DE7FCFB9230}">
                <p14:media xmlns:p14="http://schemas.microsoft.com/office/powerpoint/2010/main" r:embed="rId5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79600" y="4084247"/>
            <a:ext cx="609600" cy="609600"/>
          </a:xfrm>
          <a:prstGeom prst="rect">
            <a:avLst/>
          </a:prstGeom>
        </p:spPr>
      </p:pic>
      <p:pic>
        <p:nvPicPr>
          <p:cNvPr id="49" name="p362_022_p227_022_p362_022">
            <a:hlinkClick r:id="" action="ppaction://media"/>
          </p:cNvPr>
          <p:cNvPicPr>
            <a:picLocks noChangeAspect="1"/>
          </p:cNvPicPr>
          <p:nvPr>
            <a:audioFile r:link="rId60"/>
            <p:extLst>
              <p:ext uri="{DAA4B4D4-6D71-4841-9C94-3DE7FCFB9230}">
                <p14:media xmlns:p14="http://schemas.microsoft.com/office/powerpoint/2010/main" r:embed="rId5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79796" y="5544639"/>
            <a:ext cx="609600" cy="609600"/>
          </a:xfrm>
          <a:prstGeom prst="rect">
            <a:avLst/>
          </a:prstGeom>
        </p:spPr>
      </p:pic>
      <p:sp>
        <p:nvSpPr>
          <p:cNvPr id="50" name="文本框 49"/>
          <p:cNvSpPr txBox="1"/>
          <p:nvPr/>
        </p:nvSpPr>
        <p:spPr>
          <a:xfrm>
            <a:off x="240632" y="313868"/>
            <a:ext cx="14925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Demos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362_023_p227_023_p362_023">
            <a:hlinkClick r:id="" action="ppaction://media"/>
          </p:cNvPr>
          <p:cNvPicPr>
            <a:picLocks noChangeAspect="1"/>
          </p:cNvPicPr>
          <p:nvPr>
            <a:audioFile r:link="rId62"/>
            <p:extLst>
              <p:ext uri="{DAA4B4D4-6D71-4841-9C94-3DE7FCFB9230}">
                <p14:media xmlns:p14="http://schemas.microsoft.com/office/powerpoint/2010/main" r:embed="rId6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879600" y="4785660"/>
            <a:ext cx="609600" cy="609600"/>
          </a:xfrm>
          <a:prstGeom prst="rect">
            <a:avLst/>
          </a:prstGeom>
        </p:spPr>
      </p:pic>
      <p:pic>
        <p:nvPicPr>
          <p:cNvPr id="3" name="p227_023">
            <a:hlinkClick r:id="" action="ppaction://media"/>
          </p:cNvPr>
          <p:cNvPicPr>
            <a:picLocks noChangeAspect="1"/>
          </p:cNvPicPr>
          <p:nvPr>
            <a:audioFile r:link="rId64"/>
            <p:extLst>
              <p:ext uri="{DAA4B4D4-6D71-4841-9C94-3DE7FCFB9230}">
                <p14:media xmlns:p14="http://schemas.microsoft.com/office/powerpoint/2010/main" r:embed="rId63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3224579" y="4785660"/>
            <a:ext cx="609600" cy="609600"/>
          </a:xfrm>
          <a:prstGeom prst="rect">
            <a:avLst/>
          </a:prstGeom>
        </p:spPr>
      </p:pic>
      <p:pic>
        <p:nvPicPr>
          <p:cNvPr id="4" name="p227_023">
            <a:hlinkClick r:id="" action="ppaction://media"/>
          </p:cNvPr>
          <p:cNvPicPr>
            <a:picLocks noChangeAspect="1"/>
          </p:cNvPicPr>
          <p:nvPr>
            <a:audioFile r:link="rId66"/>
            <p:extLst>
              <p:ext uri="{DAA4B4D4-6D71-4841-9C94-3DE7FCFB9230}">
                <p14:media xmlns:p14="http://schemas.microsoft.com/office/powerpoint/2010/main" r:embed="rId65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4621562" y="4785660"/>
            <a:ext cx="609600" cy="609600"/>
          </a:xfrm>
          <a:prstGeom prst="rect">
            <a:avLst/>
          </a:prstGeom>
        </p:spPr>
      </p:pic>
      <p:pic>
        <p:nvPicPr>
          <p:cNvPr id="5" name="p227_023">
            <a:hlinkClick r:id="" action="ppaction://media"/>
          </p:cNvPr>
          <p:cNvPicPr>
            <a:picLocks noChangeAspect="1"/>
          </p:cNvPicPr>
          <p:nvPr>
            <a:audioFile r:link="rId68"/>
            <p:extLst>
              <p:ext uri="{DAA4B4D4-6D71-4841-9C94-3DE7FCFB9230}">
                <p14:media xmlns:p14="http://schemas.microsoft.com/office/powerpoint/2010/main" r:embed="rId67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6112042" y="4790049"/>
            <a:ext cx="609600" cy="609600"/>
          </a:xfrm>
          <a:prstGeom prst="rect">
            <a:avLst/>
          </a:prstGeom>
        </p:spPr>
      </p:pic>
      <p:pic>
        <p:nvPicPr>
          <p:cNvPr id="7" name="p227_023">
            <a:hlinkClick r:id="" action="ppaction://media"/>
          </p:cNvPr>
          <p:cNvPicPr>
            <a:picLocks noChangeAspect="1"/>
          </p:cNvPicPr>
          <p:nvPr>
            <a:audioFile r:link="rId70"/>
            <p:extLst>
              <p:ext uri="{DAA4B4D4-6D71-4841-9C94-3DE7FCFB9230}">
                <p14:media xmlns:p14="http://schemas.microsoft.com/office/powerpoint/2010/main" r:embed="rId69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8373278" y="4768506"/>
            <a:ext cx="609600" cy="609600"/>
          </a:xfrm>
          <a:prstGeom prst="rect">
            <a:avLst/>
          </a:prstGeom>
        </p:spPr>
      </p:pic>
      <p:pic>
        <p:nvPicPr>
          <p:cNvPr id="8" name="p227_023">
            <a:hlinkClick r:id="" action="ppaction://media"/>
          </p:cNvPr>
          <p:cNvPicPr>
            <a:picLocks noChangeAspect="1"/>
          </p:cNvPicPr>
          <p:nvPr>
            <a:audioFile r:link="rId72"/>
            <p:extLst>
              <p:ext uri="{DAA4B4D4-6D71-4841-9C94-3DE7FCFB9230}">
                <p14:media xmlns:p14="http://schemas.microsoft.com/office/powerpoint/2010/main" r:embed="rId71"/>
              </p:ext>
            </p:extLst>
          </p:nvPr>
        </p:nvPicPr>
        <p:blipFill>
          <a:blip r:embed="rId74"/>
          <a:stretch>
            <a:fillRect/>
          </a:stretch>
        </p:blipFill>
        <p:spPr>
          <a:xfrm>
            <a:off x="10632352" y="47856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5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02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13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529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789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525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828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460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456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17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525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828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461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4565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17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525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461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828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4565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9174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1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525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1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828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 vol="80000">
                <p:cTn id="1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8" dur="4610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audio>
              <p:cMediaNode vol="80000">
                <p:cTn id="1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seq concurrent="1" nextAc="seek">
              <p:cTn id="140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" fill="hold">
                      <p:stCondLst>
                        <p:cond delay="0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4" dur="4564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 vol="80000">
                <p:cTn id="1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0" dur="9174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audio>
              <p:cMediaNode vol="80000">
                <p:cTn id="1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6" dur="525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 vol="80000">
                <p:cTn id="1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2" dur="828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1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seq concurrent="1" nextAc="seek">
              <p:cTn id="164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" fill="hold">
                      <p:stCondLst>
                        <p:cond delay="0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8" dur="4612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1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>
                      <p:stCondLst>
                        <p:cond delay="0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4" dur="4568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1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seq concurrent="1" nextAc="seek">
              <p:cTn id="176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7" fill="hold">
                      <p:stCondLst>
                        <p:cond delay="0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0" dur="9176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audio>
              <p:cMediaNode vol="80000">
                <p:cTn id="1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18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" fill="hold">
                      <p:stCondLst>
                        <p:cond delay="0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6" dur="133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18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9" fill="hold">
                      <p:stCondLst>
                        <p:cond delay="0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2" dur="13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>
                      <p:stCondLst>
                        <p:cond delay="0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8" dur="13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20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1" fill="hold">
                      <p:stCondLst>
                        <p:cond delay="0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4" dur="133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2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" fill="hold">
                      <p:stCondLst>
                        <p:cond delay="0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0" dur="133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2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3" fill="hold">
                      <p:stCondLst>
                        <p:cond delay="0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6" dur="1330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132</Words>
  <Application>Microsoft Office PowerPoint</Application>
  <PresentationFormat>宽屏</PresentationFormat>
  <Paragraphs>29</Paragraphs>
  <Slides>2</Slides>
  <Notes>0</Notes>
  <HiddenSlides>0</HiddenSlides>
  <MMClips>36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Simsun</vt:lpstr>
      <vt:lpstr>宋体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</vt:vector>
  </TitlesOfParts>
  <Company>NWPU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ZtZw</dc:creator>
  <cp:lastModifiedBy>ZtZw</cp:lastModifiedBy>
  <cp:revision>14</cp:revision>
  <dcterms:created xsi:type="dcterms:W3CDTF">2016-06-19T09:02:07Z</dcterms:created>
  <dcterms:modified xsi:type="dcterms:W3CDTF">2016-06-19T14:44:50Z</dcterms:modified>
</cp:coreProperties>
</file>

<file path=docProps/thumbnail.jpeg>
</file>